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64" r:id="rId17"/>
    <p:sldId id="265" r:id="rId18"/>
    <p:sldId id="266" r:id="rId19"/>
    <p:sldId id="267" r:id="rId20"/>
    <p:sldId id="268" r:id="rId21"/>
    <p:sldId id="269" r:id="rId22"/>
    <p:sldId id="271" r:id="rId23"/>
    <p:sldId id="272" r:id="rId24"/>
    <p:sldId id="273" r:id="rId25"/>
    <p:sldId id="274" r:id="rId26"/>
    <p:sldId id="270" r:id="rId27"/>
    <p:sldId id="282" r:id="rId28"/>
  </p:sldIdLst>
  <p:sldSz cx="12192000" cy="6858000"/>
  <p:notesSz cx="6858000" cy="9144000"/>
  <p:embeddedFontLst>
    <p:embeddedFont>
      <p:font typeface="Montserrat" pitchFamily="2" charset="0"/>
      <p:regular r:id="rId30"/>
      <p:bold r:id="rId31"/>
      <p:italic r:id="rId32"/>
      <p:boldItalic r:id="rId33"/>
    </p:embeddedFont>
    <p:embeddedFont>
      <p:font typeface="Quattrocento Sans" panose="020B05020500000200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izio" id="{073C0FFA-ACC6-44A8-BE36-D54CDB3DE53C}">
          <p14:sldIdLst>
            <p14:sldId id="256"/>
          </p14:sldIdLst>
        </p14:section>
        <p14:section name="Login / Registrazione" id="{3809495B-6FEA-4654-B4B7-B152CD158256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Home" id="{38D8D7E1-7EEE-4ECA-A202-392CA17AFF05}">
          <p14:sldIdLst>
            <p14:sldId id="263"/>
          </p14:sldIdLst>
        </p14:section>
        <p14:section name="Profilo" id="{814089DC-78B4-42F4-B62F-DC4F71276764}">
          <p14:sldIdLst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Prenotazione" id="{B1DD96FC-5395-47B4-86BA-D711C1522088}">
          <p14:sldIdLst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Storico" id="{61691645-272D-4675-8E67-86B34C1C7A7C}">
          <p14:sldIdLst>
            <p14:sldId id="271"/>
            <p14:sldId id="272"/>
            <p14:sldId id="273"/>
            <p14:sldId id="274"/>
          </p14:sldIdLst>
        </p14:section>
        <p14:section name="Faq" id="{9435DAA7-4F81-423D-AD8F-69DE441A4D04}">
          <p14:sldIdLst>
            <p14:sldId id="270"/>
          </p14:sldIdLst>
        </p14:section>
        <p14:section name="Note Finali" id="{F20C1B9D-1634-4A8B-A87C-602F94A89EED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pos="7125">
          <p15:clr>
            <a:srgbClr val="A4A3A4"/>
          </p15:clr>
        </p15:guide>
        <p15:guide id="3" pos="5315">
          <p15:clr>
            <a:srgbClr val="747775"/>
          </p15:clr>
        </p15:guide>
        <p15:guide id="4" orient="horz" pos="831">
          <p15:clr>
            <a:srgbClr val="747775"/>
          </p15:clr>
        </p15:guide>
        <p15:guide id="5" pos="6016">
          <p15:clr>
            <a:srgbClr val="747775"/>
          </p15:clr>
        </p15:guide>
        <p15:guide id="6" pos="283">
          <p15:clr>
            <a:srgbClr val="747775"/>
          </p15:clr>
        </p15:guide>
        <p15:guide id="7" pos="4433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qu7xLbAbL6w5fvom5dmEMRuCi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>
        <p:guide orient="horz" pos="3929"/>
        <p:guide pos="7125"/>
        <p:guide pos="5315"/>
        <p:guide orient="horz" pos="831"/>
        <p:guide pos="6016"/>
        <p:guide pos="283"/>
        <p:guide pos="44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2528796f06_3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32528796f06_3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32528796f06_3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2528796f06_4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32528796f06_4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32528796f06_4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528796f06_3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32528796f06_3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32528796f06_3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2528796f06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32528796f06_4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32528796f06_4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528796f06_3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32528796f06_3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32528796f06_3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2528796f06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32528796f06_4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32528796f06_4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528796f06_3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32528796f06_3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2528796f06_3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528796f06_4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32528796f06_4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2528796f06_4_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528796f06_3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32528796f06_3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2528796f06_3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528796f06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32528796f06_4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32528796f06_4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528796f06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32528796f06_4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2528796f06_4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528796f06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32528796f06_4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2528796f06_4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528796f06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32528796f06_4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2528796f06_4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50f8500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2a50f8500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a50f85007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528796f06_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2528796f06_4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32528796f06_4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528796f06_4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32528796f06_4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2528796f06_4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528796f06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32528796f06_4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2528796f06_4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a50f85007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2a50f85007a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a50f85007a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528796f06_4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32528796f06_4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32528796f06_4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528796f0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32528796f0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32528796f0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528796f06_4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32528796f06_4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32528796f06_4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528796f06_4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2528796f06_4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2528796f06_4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528796f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32528796f06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2528796f06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528796f06_3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32528796f06_3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2528796f06_3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2528796f0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32528796f0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32528796f06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2528796f06_3_15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32528796f06_3_158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32528796f06_3_15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2528796f06_3_193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32528796f06_3_193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32528796f06_3_19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2528796f06_3_19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>
  <p:cSld name="Diapositiva tito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528796f06_3_199"/>
          <p:cNvSpPr/>
          <p:nvPr/>
        </p:nvSpPr>
        <p:spPr>
          <a:xfrm>
            <a:off x="254950" y="262784"/>
            <a:ext cx="11682000" cy="63324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" name="Google Shape;56;g32528796f06_3_199"/>
          <p:cNvSpPr txBox="1">
            <a:spLocks noGrp="1"/>
          </p:cNvSpPr>
          <p:nvPr>
            <p:ph type="title"/>
          </p:nvPr>
        </p:nvSpPr>
        <p:spPr>
          <a:xfrm>
            <a:off x="521208" y="448056"/>
            <a:ext cx="6876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2528796f06_3_162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32528796f06_3_16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2528796f06_3_16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32528796f06_3_16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32528796f06_3_16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2528796f06_3_16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32528796f06_3_16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32528796f06_3_16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32528796f06_3_16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528796f06_3_1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32528796f06_3_17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2528796f06_3_17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g32528796f06_3_17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32528796f06_3_17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2528796f06_3_181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g32528796f06_3_18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2528796f06_3_18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32528796f06_3_18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g32528796f06_3_184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g32528796f06_3_184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32528796f06_3_18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2528796f06_3_19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32528796f06_3_19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2528796f06_3_1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32528796f06_3_1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32528796f06_3_15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C425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/>
          <p:nvPr/>
        </p:nvSpPr>
        <p:spPr>
          <a:xfrm>
            <a:off x="0" y="420200"/>
            <a:ext cx="12192000" cy="238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" name="Google Shape;63;p1"/>
          <p:cNvSpPr txBox="1">
            <a:spLocks noGrp="1"/>
          </p:cNvSpPr>
          <p:nvPr>
            <p:ph type="ctrTitle" idx="4294967295"/>
          </p:nvPr>
        </p:nvSpPr>
        <p:spPr>
          <a:xfrm>
            <a:off x="1365340" y="458466"/>
            <a:ext cx="47306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5400"/>
              <a:buFont typeface="Montserrat"/>
              <a:buNone/>
            </a:pPr>
            <a:r>
              <a:rPr lang="it-IT" sz="5400" b="1" i="0" u="none" strike="noStrike" cap="none">
                <a:solidFill>
                  <a:srgbClr val="1C4259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/>
          </a:p>
        </p:txBody>
      </p:sp>
      <p:sp>
        <p:nvSpPr>
          <p:cNvPr id="64" name="Google Shape;64;p1"/>
          <p:cNvSpPr txBox="1">
            <a:spLocks noGrp="1"/>
          </p:cNvSpPr>
          <p:nvPr>
            <p:ph type="subTitle" idx="4294967295"/>
          </p:nvPr>
        </p:nvSpPr>
        <p:spPr>
          <a:xfrm>
            <a:off x="466609" y="3105334"/>
            <a:ext cx="10741089" cy="175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it-IT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Laurea Triennale in Ingegneria Informatica</a:t>
            </a:r>
            <a:br>
              <a:rPr lang="it-IT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it-IT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Programmazione Web e Mobile </a:t>
            </a:r>
            <a:br>
              <a:rPr lang="it-IT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it-IT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A.A. 2023/2024</a:t>
            </a:r>
            <a:endParaRPr/>
          </a:p>
        </p:txBody>
      </p:sp>
      <p:sp>
        <p:nvSpPr>
          <p:cNvPr id="65" name="Google Shape;65;p1"/>
          <p:cNvSpPr txBox="1"/>
          <p:nvPr/>
        </p:nvSpPr>
        <p:spPr>
          <a:xfrm>
            <a:off x="8957362" y="4769963"/>
            <a:ext cx="2768029" cy="182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it-IT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cura di : </a:t>
            </a:r>
            <a:br>
              <a:rPr lang="it-IT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it-IT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Diego Lo Voi</a:t>
            </a:r>
            <a:br>
              <a:rPr lang="it-IT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it-IT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Andrea Faletra</a:t>
            </a:r>
            <a:endParaRPr/>
          </a:p>
        </p:txBody>
      </p:sp>
      <p:pic>
        <p:nvPicPr>
          <p:cNvPr id="66" name="Google Shape;66;p1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901" y="1051300"/>
            <a:ext cx="1201935" cy="120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" descr="Immagine che contiene Elementi grafici, Carattere, logo, simbol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954" y="471224"/>
            <a:ext cx="7693648" cy="236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528796f06_3_202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9" name="Google Shape;399;g32528796f06_3_202"/>
          <p:cNvSpPr txBox="1">
            <a:spLocks noGrp="1"/>
          </p:cNvSpPr>
          <p:nvPr>
            <p:ph type="title"/>
          </p:nvPr>
        </p:nvSpPr>
        <p:spPr>
          <a:xfrm>
            <a:off x="1592601" y="2074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Modifica dati</a:t>
            </a:r>
            <a:endParaRPr/>
          </a:p>
        </p:txBody>
      </p:sp>
      <p:sp>
        <p:nvSpPr>
          <p:cNvPr id="400" name="Google Shape;400;g32528796f06_3_202"/>
          <p:cNvSpPr txBox="1">
            <a:spLocks noGrp="1"/>
          </p:cNvSpPr>
          <p:nvPr>
            <p:ph type="subTitle" idx="4294967295"/>
          </p:nvPr>
        </p:nvSpPr>
        <p:spPr>
          <a:xfrm>
            <a:off x="1677750" y="2840688"/>
            <a:ext cx="4596300" cy="13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Cliccando il tasto “Modifica dati”, l’utente visualizzerà una schermata che gli consentirà di modificare la sua e-mail ed il suo numero di telefono.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1" name="Google Shape;401;g32528796f06_3_202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02" name="Google Shape;402;g32528796f06_3_202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3" name="Google Shape;403;g32528796f06_3_202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4" name="Google Shape;404;g32528796f06_3_202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5" name="Google Shape;405;g32528796f06_3_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9815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406" name="Google Shape;406;g32528796f06_3_202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g32528796f06_3_202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2528796f06_4_170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4" name="Google Shape;414;g32528796f06_4_170"/>
          <p:cNvSpPr txBox="1">
            <a:spLocks noGrp="1"/>
          </p:cNvSpPr>
          <p:nvPr>
            <p:ph type="title"/>
          </p:nvPr>
        </p:nvSpPr>
        <p:spPr>
          <a:xfrm>
            <a:off x="1592601" y="2074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Modifica password</a:t>
            </a:r>
            <a:endParaRPr/>
          </a:p>
        </p:txBody>
      </p:sp>
      <p:pic>
        <p:nvPicPr>
          <p:cNvPr id="415" name="Google Shape;415;g32528796f06_4_170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16" name="Google Shape;416;g32528796f06_4_170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7" name="Google Shape;417;g32528796f06_4_170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8" name="Google Shape;418;g32528796f06_4_170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9" name="Google Shape;419;g32528796f06_4_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3765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420" name="Google Shape;420;g32528796f06_4_170"/>
          <p:cNvSpPr txBox="1">
            <a:spLocks noGrp="1"/>
          </p:cNvSpPr>
          <p:nvPr>
            <p:ph type="subTitle" idx="4294967295"/>
          </p:nvPr>
        </p:nvSpPr>
        <p:spPr>
          <a:xfrm>
            <a:off x="1592600" y="3069213"/>
            <a:ext cx="44364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Cliccando invece il tasto “Modifica password”, l’utente visualizzerà una schermata che gli consentirà di modificare la propria password, purché rispetti determinati vincoli.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1" name="Google Shape;421;g32528796f06_4_170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g32528796f06_4_170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528796f06_3_214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9" name="Google Shape;429;g32528796f06_3_214"/>
          <p:cNvSpPr txBox="1">
            <a:spLocks noGrp="1"/>
          </p:cNvSpPr>
          <p:nvPr>
            <p:ph type="title"/>
          </p:nvPr>
        </p:nvSpPr>
        <p:spPr>
          <a:xfrm>
            <a:off x="1665001" y="207475"/>
            <a:ext cx="65481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Metodo di Pagamento</a:t>
            </a:r>
            <a:endParaRPr/>
          </a:p>
        </p:txBody>
      </p:sp>
      <p:pic>
        <p:nvPicPr>
          <p:cNvPr id="430" name="Google Shape;430;g32528796f06_3_214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31" name="Google Shape;431;g32528796f06_3_214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2" name="Google Shape;432;g32528796f06_3_214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33" name="Google Shape;433;g32528796f06_3_2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2862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pic>
        <p:nvPicPr>
          <p:cNvPr id="434" name="Google Shape;434;g32528796f06_3_2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1762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pic>
        <p:nvPicPr>
          <p:cNvPr id="435" name="Google Shape;435;g32528796f06_3_2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7312" y="1319803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436" name="Google Shape;436;g32528796f06_3_214"/>
          <p:cNvSpPr/>
          <p:nvPr/>
        </p:nvSpPr>
        <p:spPr>
          <a:xfrm>
            <a:off x="9081525" y="4530038"/>
            <a:ext cx="937800" cy="46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32528796f06_3_214"/>
          <p:cNvSpPr/>
          <p:nvPr/>
        </p:nvSpPr>
        <p:spPr>
          <a:xfrm>
            <a:off x="6649450" y="4530038"/>
            <a:ext cx="937800" cy="46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32528796f06_3_214"/>
          <p:cNvSpPr txBox="1">
            <a:spLocks noGrp="1"/>
          </p:cNvSpPr>
          <p:nvPr>
            <p:ph type="subTitle" idx="4294967295"/>
          </p:nvPr>
        </p:nvSpPr>
        <p:spPr>
          <a:xfrm>
            <a:off x="450000" y="1666788"/>
            <a:ext cx="3929700" cy="1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Cliccando il tasto “Metodo di pagamento”, l’utente visualizzerà una schermata che gli permetterà di registrare una nuova carta o di rimuoverne una già registrata.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9" name="Google Shape;439;g32528796f06_3_214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0" name="Google Shape;440;g32528796f06_3_214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g32528796f06_3_214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" name="Google Shape;442;g32528796f06_3_214"/>
          <p:cNvSpPr txBox="1">
            <a:spLocks noGrp="1"/>
          </p:cNvSpPr>
          <p:nvPr>
            <p:ph type="subTitle" idx="4294967295"/>
          </p:nvPr>
        </p:nvSpPr>
        <p:spPr>
          <a:xfrm>
            <a:off x="450000" y="3884963"/>
            <a:ext cx="3929700" cy="1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 registrare una nuova carta, l’utente dovrà cliccare l’apposito tasto, compilare i campi del form ed infine cliccare su “Registra carta”.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2528796f06_4_136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9" name="Google Shape;449;g32528796f06_4_136"/>
          <p:cNvSpPr txBox="1">
            <a:spLocks noGrp="1"/>
          </p:cNvSpPr>
          <p:nvPr>
            <p:ph type="title"/>
          </p:nvPr>
        </p:nvSpPr>
        <p:spPr>
          <a:xfrm>
            <a:off x="1665001" y="207475"/>
            <a:ext cx="65481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Metodo di Pagamento</a:t>
            </a:r>
            <a:endParaRPr/>
          </a:p>
        </p:txBody>
      </p:sp>
      <p:pic>
        <p:nvPicPr>
          <p:cNvPr id="450" name="Google Shape;450;g32528796f06_4_136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51" name="Google Shape;451;g32528796f06_4_136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2" name="Google Shape;452;g32528796f06_4_136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53" name="Google Shape;453;g32528796f06_4_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61762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pic>
        <p:nvPicPr>
          <p:cNvPr id="454" name="Google Shape;454;g32528796f06_4_1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2862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pic>
        <p:nvPicPr>
          <p:cNvPr id="455" name="Google Shape;455;g32528796f06_4_1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7312" y="1319803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456" name="Google Shape;456;g32528796f06_4_136"/>
          <p:cNvSpPr/>
          <p:nvPr/>
        </p:nvSpPr>
        <p:spPr>
          <a:xfrm>
            <a:off x="9081525" y="4530038"/>
            <a:ext cx="937800" cy="46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32528796f06_4_136"/>
          <p:cNvSpPr/>
          <p:nvPr/>
        </p:nvSpPr>
        <p:spPr>
          <a:xfrm>
            <a:off x="6649450" y="4530038"/>
            <a:ext cx="937800" cy="46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32528796f06_4_136"/>
          <p:cNvSpPr txBox="1">
            <a:spLocks noGrp="1"/>
          </p:cNvSpPr>
          <p:nvPr>
            <p:ph type="subTitle" idx="4294967295"/>
          </p:nvPr>
        </p:nvSpPr>
        <p:spPr>
          <a:xfrm>
            <a:off x="344150" y="2701203"/>
            <a:ext cx="39297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invece l’utente volesse cancellare la sua attuale carta, basterà cliccare su “Rimuovi carta” e confermare, mediante il pop-up che apparirà a schermo, di voler procedere con l'operazione.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9" name="Google Shape;459;g32528796f06_4_136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0" name="Google Shape;460;g32528796f06_4_136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g32528796f06_4_136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528796f06_3_233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8" name="Google Shape;468;g32528796f06_3_233"/>
          <p:cNvSpPr txBox="1">
            <a:spLocks noGrp="1"/>
          </p:cNvSpPr>
          <p:nvPr>
            <p:ph type="title"/>
          </p:nvPr>
        </p:nvSpPr>
        <p:spPr>
          <a:xfrm>
            <a:off x="1677738" y="207475"/>
            <a:ext cx="62376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Logout</a:t>
            </a:r>
            <a:endParaRPr/>
          </a:p>
        </p:txBody>
      </p:sp>
      <p:pic>
        <p:nvPicPr>
          <p:cNvPr id="469" name="Google Shape;469;g32528796f06_3_233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70" name="Google Shape;470;g32528796f06_3_233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1" name="Google Shape;471;g32528796f06_3_233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2" name="Google Shape;472;g32528796f06_3_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473" name="Google Shape;473;g32528796f06_3_233"/>
          <p:cNvSpPr txBox="1">
            <a:spLocks noGrp="1"/>
          </p:cNvSpPr>
          <p:nvPr>
            <p:ph type="subTitle" idx="4294967295"/>
          </p:nvPr>
        </p:nvSpPr>
        <p:spPr>
          <a:xfrm>
            <a:off x="874825" y="1881500"/>
            <a:ext cx="3903900" cy="1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Cliccando il tasto “Logout”, verrà mostrato a schermo un pop-up che permetterà all’utente di effettuare il logout dalla sua sessione cliccando sul tasto “Conferma”. 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4" name="Google Shape;474;g32528796f06_3_233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g32528796f06_3_233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g32528796f06_3_233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7" name="Google Shape;477;g32528796f06_3_233"/>
          <p:cNvSpPr txBox="1">
            <a:spLocks noGrp="1"/>
          </p:cNvSpPr>
          <p:nvPr>
            <p:ph type="subTitle" idx="4294967295"/>
          </p:nvPr>
        </p:nvSpPr>
        <p:spPr>
          <a:xfrm>
            <a:off x="3640000" y="4299200"/>
            <a:ext cx="3903900" cy="1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volta fatto ciò la sessione terminerà e l’utente verrà reindirizzato sulla schermata Login. 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528796f06_4_119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4" name="Google Shape;484;g32528796f06_4_119"/>
          <p:cNvSpPr txBox="1">
            <a:spLocks noGrp="1"/>
          </p:cNvSpPr>
          <p:nvPr>
            <p:ph type="title"/>
          </p:nvPr>
        </p:nvSpPr>
        <p:spPr>
          <a:xfrm>
            <a:off x="1665001" y="207475"/>
            <a:ext cx="62376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Cancella account</a:t>
            </a:r>
            <a:endParaRPr/>
          </a:p>
        </p:txBody>
      </p:sp>
      <p:pic>
        <p:nvPicPr>
          <p:cNvPr id="485" name="Google Shape;485;g32528796f06_4_119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86" name="Google Shape;486;g32528796f06_4_119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7" name="Google Shape;487;g32528796f06_4_119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8" name="Google Shape;488;g32528796f06_4_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9815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489" name="Google Shape;489;g32528796f06_4_119"/>
          <p:cNvSpPr txBox="1">
            <a:spLocks noGrp="1"/>
          </p:cNvSpPr>
          <p:nvPr>
            <p:ph type="subTitle" idx="4294967295"/>
          </p:nvPr>
        </p:nvSpPr>
        <p:spPr>
          <a:xfrm>
            <a:off x="937675" y="2033125"/>
            <a:ext cx="3955800" cy="21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Infine, cliccando il tasto “Cancella account”, verrà mostrato a schermo un pop-up che richiederà all’utente di inserire la propria password e di cliccare “Conferma” per cancellare il suo account.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0" name="Google Shape;490;g32528796f06_4_119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1" name="Google Shape;491;g32528796f06_4_119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g32528796f06_4_119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3" name="Google Shape;493;g32528796f06_4_119"/>
          <p:cNvSpPr txBox="1">
            <a:spLocks noGrp="1"/>
          </p:cNvSpPr>
          <p:nvPr>
            <p:ph type="subTitle" idx="4294967295"/>
          </p:nvPr>
        </p:nvSpPr>
        <p:spPr>
          <a:xfrm>
            <a:off x="3903625" y="4732800"/>
            <a:ext cx="39558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Anche in questo caso, una volta portata a termine l’operazione, l’utente sarà reindirizzato sulla schermata di Login 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528796f06_3_266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8" name="Google Shape;188;g32528796f06_3_266"/>
          <p:cNvSpPr txBox="1">
            <a:spLocks noGrp="1"/>
          </p:cNvSpPr>
          <p:nvPr>
            <p:ph type="title"/>
          </p:nvPr>
        </p:nvSpPr>
        <p:spPr>
          <a:xfrm>
            <a:off x="1602950" y="207475"/>
            <a:ext cx="6772499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Prenota: Selezione date</a:t>
            </a:r>
            <a:endParaRPr dirty="0"/>
          </a:p>
        </p:txBody>
      </p:sp>
      <p:sp>
        <p:nvSpPr>
          <p:cNvPr id="189" name="Google Shape;189;g32528796f06_3_266"/>
          <p:cNvSpPr txBox="1">
            <a:spLocks noGrp="1"/>
          </p:cNvSpPr>
          <p:nvPr>
            <p:ph type="subTitle" idx="4294967295"/>
          </p:nvPr>
        </p:nvSpPr>
        <p:spPr>
          <a:xfrm>
            <a:off x="492125" y="1771325"/>
            <a:ext cx="4190400" cy="14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volta selezionata la voce “Prenota” dal menu, l’utente visualizzerà una schermata dalla quale potrà selezionare le date di check-in e check-out per la sua prenotazione. 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0" name="Google Shape;190;g32528796f06_3_266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1" name="Google Shape;191;g32528796f06_3_266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2" name="Google Shape;192;g32528796f06_3_266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3" name="Google Shape;193;g32528796f06_3_2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2337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pic>
        <p:nvPicPr>
          <p:cNvPr id="194" name="Google Shape;194;g32528796f06_3_2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6687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195" name="Google Shape;195;g32528796f06_3_266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6" name="Google Shape;196;g32528796f06_3_266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32528796f06_3_266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8" name="Google Shape;198;g32528796f06_3_266"/>
          <p:cNvSpPr/>
          <p:nvPr/>
        </p:nvSpPr>
        <p:spPr>
          <a:xfrm rot="9058572">
            <a:off x="11067281" y="4599391"/>
            <a:ext cx="487867" cy="247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2528796f06_3_266"/>
          <p:cNvSpPr txBox="1">
            <a:spLocks noGrp="1"/>
          </p:cNvSpPr>
          <p:nvPr>
            <p:ph type="subTitle" idx="4294967295"/>
          </p:nvPr>
        </p:nvSpPr>
        <p:spPr>
          <a:xfrm>
            <a:off x="492125" y="3920975"/>
            <a:ext cx="4545300" cy="2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Anche in questo caso ci sono dei vincoli da rispettare, l’utente non potrà selezionare una data di check-in che sia successiva alla data di check-out e non potrà selezionare una data di check-in precedente alla data odierna. 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0" name="Google Shape;200;g32528796f06_3_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1652" y="1485324"/>
            <a:ext cx="453000" cy="4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2528796f06_3_2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8752" y="1485324"/>
            <a:ext cx="453000" cy="4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528796f06_4_234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8" name="Google Shape;208;g32528796f06_4_234"/>
          <p:cNvSpPr txBox="1">
            <a:spLocks noGrp="1"/>
          </p:cNvSpPr>
          <p:nvPr>
            <p:ph type="title"/>
          </p:nvPr>
        </p:nvSpPr>
        <p:spPr>
          <a:xfrm>
            <a:off x="1623625" y="207475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Prenota: Selezione date</a:t>
            </a:r>
            <a:endParaRPr sz="3730"/>
          </a:p>
        </p:txBody>
      </p:sp>
      <p:sp>
        <p:nvSpPr>
          <p:cNvPr id="209" name="Google Shape;209;g32528796f06_4_234"/>
          <p:cNvSpPr txBox="1">
            <a:spLocks noGrp="1"/>
          </p:cNvSpPr>
          <p:nvPr>
            <p:ph type="subTitle" idx="4294967295"/>
          </p:nvPr>
        </p:nvSpPr>
        <p:spPr>
          <a:xfrm>
            <a:off x="771400" y="1936825"/>
            <a:ext cx="41904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 stanze dell’hotel sono limitate, perciò, se nelle date scelte dall’utente non vi sono camere disponibili, verrà mostrato a schermo un pop-up che avviserà l’utente.  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0" name="Google Shape;210;g32528796f06_4_234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1" name="Google Shape;211;g32528796f06_4_234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2" name="Google Shape;212;g32528796f06_4_234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3" name="Google Shape;213;g32528796f06_4_2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3037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pic>
        <p:nvPicPr>
          <p:cNvPr id="214" name="Google Shape;214;g32528796f06_4_2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6687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215" name="Google Shape;215;g32528796f06_4_234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6" name="Google Shape;216;g32528796f06_4_234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32528796f06_4_234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8" name="Google Shape;218;g32528796f06_4_234"/>
          <p:cNvSpPr/>
          <p:nvPr/>
        </p:nvSpPr>
        <p:spPr>
          <a:xfrm rot="9058572">
            <a:off x="10041231" y="4178341"/>
            <a:ext cx="487867" cy="247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32528796f06_4_234"/>
          <p:cNvSpPr txBox="1">
            <a:spLocks noGrp="1"/>
          </p:cNvSpPr>
          <p:nvPr>
            <p:ph type="subTitle" idx="4294967295"/>
          </p:nvPr>
        </p:nvSpPr>
        <p:spPr>
          <a:xfrm>
            <a:off x="771400" y="4468325"/>
            <a:ext cx="4190400" cy="11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volta cliccato il tasto “Ok” sul pop-up, le date selezionate dall’utente verranno resettate.  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g32528796f06_4_234"/>
          <p:cNvSpPr/>
          <p:nvPr/>
        </p:nvSpPr>
        <p:spPr>
          <a:xfrm>
            <a:off x="8538231" y="3828028"/>
            <a:ext cx="4878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528796f06_3_293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7" name="Google Shape;227;g32528796f06_3_293"/>
          <p:cNvSpPr txBox="1">
            <a:spLocks noGrp="1"/>
          </p:cNvSpPr>
          <p:nvPr>
            <p:ph type="title"/>
          </p:nvPr>
        </p:nvSpPr>
        <p:spPr>
          <a:xfrm>
            <a:off x="1665001" y="207475"/>
            <a:ext cx="61239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Selezione Camere</a:t>
            </a:r>
            <a:endParaRPr sz="3730"/>
          </a:p>
        </p:txBody>
      </p:sp>
      <p:sp>
        <p:nvSpPr>
          <p:cNvPr id="228" name="Google Shape;228;g32528796f06_3_293"/>
          <p:cNvSpPr txBox="1">
            <a:spLocks noGrp="1"/>
          </p:cNvSpPr>
          <p:nvPr>
            <p:ph type="subTitle" idx="4294967295"/>
          </p:nvPr>
        </p:nvSpPr>
        <p:spPr>
          <a:xfrm>
            <a:off x="450000" y="1553725"/>
            <a:ext cx="4059900" cy="21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volta scelte le date di check-in e check-out, l’utente cliccherà il tasto “Conferma date” e visualizzerà una schermata che gli consentirà di scegliere una tra le camere disponibili in quella fascia di tempo.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9" name="Google Shape;229;g32528796f06_3_293" descr="Immagine che contiene arte, Simmetria, modello, design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0" name="Google Shape;230;g32528796f06_3_293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1" name="Google Shape;231;g32528796f06_3_293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2" name="Google Shape;232;g32528796f06_3_2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26687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234" name="Google Shape;234;g32528796f06_3_293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g32528796f06_3_293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32528796f06_3_293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7" name="Google Shape;237;g32528796f06_3_293"/>
          <p:cNvSpPr txBox="1">
            <a:spLocks noGrp="1"/>
          </p:cNvSpPr>
          <p:nvPr>
            <p:ph type="subTitle" idx="4294967295"/>
          </p:nvPr>
        </p:nvSpPr>
        <p:spPr>
          <a:xfrm>
            <a:off x="3661850" y="4429950"/>
            <a:ext cx="5083800" cy="15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 ogni camera saranno  visualizzati i seguenti dati: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Tipologia della camera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Numero di posti letto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Prezzo a notte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Camere">
            <a:hlinkClick r:id="" action="ppaction://media"/>
            <a:extLst>
              <a:ext uri="{FF2B5EF4-FFF2-40B4-BE49-F238E27FC236}">
                <a16:creationId xmlns:a16="http://schemas.microsoft.com/office/drawing/2014/main" id="{3A6FE0AE-58B0-17DD-29FE-20AC19A729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95043" y="1553698"/>
            <a:ext cx="2047831" cy="4550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528796f06_4_15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4" name="Google Shape;244;g32528796f06_4_15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Dettagli Camera</a:t>
            </a:r>
            <a:endParaRPr/>
          </a:p>
        </p:txBody>
      </p:sp>
      <p:sp>
        <p:nvSpPr>
          <p:cNvPr id="245" name="Google Shape;245;g32528796f06_4_15"/>
          <p:cNvSpPr txBox="1">
            <a:spLocks noGrp="1"/>
          </p:cNvSpPr>
          <p:nvPr>
            <p:ph type="subTitle" idx="4294967295"/>
          </p:nvPr>
        </p:nvSpPr>
        <p:spPr>
          <a:xfrm>
            <a:off x="888400" y="2715074"/>
            <a:ext cx="5629500" cy="21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 dirty="0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Cliccando su una camera si aprirà una pagina dedicata ai dettagli della stessa, composta dai dati visti in precedenza e da una breve descrizione della camera. Da questa schermata l’utente potrà passare allo step successivo premendo il tasto “Prenota camera” o tornare alla selezione delle camere tramite il tasto “Indietro” posto in alto.</a:t>
            </a:r>
            <a:endParaRPr sz="1600" b="1" i="0" u="none" strike="noStrike" cap="none" dirty="0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6" name="Google Shape;246;g32528796f06_4_15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47" name="Google Shape;247;g32528796f06_4_15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8" name="Google Shape;248;g32528796f06_4_15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9" name="Google Shape;249;g32528796f06_4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250" name="Google Shape;250;g32528796f06_4_15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1" name="Google Shape;251;g32528796f06_4_15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32528796f06_4_15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/>
          <p:nvPr/>
        </p:nvSpPr>
        <p:spPr>
          <a:xfrm>
            <a:off x="771409" y="207472"/>
            <a:ext cx="7666182" cy="917357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" name="Google Shape;74;p2"/>
          <p:cNvSpPr/>
          <p:nvPr/>
        </p:nvSpPr>
        <p:spPr>
          <a:xfrm rot="5400000">
            <a:off x="8423650" y="221425"/>
            <a:ext cx="917400" cy="8895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p2"/>
          <p:cNvSpPr txBox="1">
            <a:spLocks noGrp="1"/>
          </p:cNvSpPr>
          <p:nvPr>
            <p:ph type="subTitle" idx="4294967295"/>
          </p:nvPr>
        </p:nvSpPr>
        <p:spPr>
          <a:xfrm>
            <a:off x="771400" y="2516546"/>
            <a:ext cx="7234800" cy="18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 dirty="0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 primo avvio dell’app, l’utente visualizzerà la schermata login, dalla quale potrà:</a:t>
            </a:r>
            <a:endParaRPr sz="1600" b="1" dirty="0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 dirty="0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Effettuare il login inserendo e-mail e password</a:t>
            </a:r>
            <a:endParaRPr sz="1600" b="1" dirty="0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 dirty="0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Registrarsi qualora non possieda un account cliccando il tasto “Registrati” in basso</a:t>
            </a:r>
            <a:endParaRPr sz="1600" b="1" i="0" u="none" strike="noStrike" cap="none" dirty="0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6" name="Google Shape;76;p2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2"/>
          <p:cNvSpPr/>
          <p:nvPr/>
        </p:nvSpPr>
        <p:spPr>
          <a:xfrm>
            <a:off x="130538" y="207472"/>
            <a:ext cx="581891" cy="917357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3765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79" name="Google Shape;79;p2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2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3" name="Google Shape;83;p2"/>
          <p:cNvSpPr txBox="1">
            <a:spLocks noGrp="1"/>
          </p:cNvSpPr>
          <p:nvPr>
            <p:ph type="subTitle" idx="4294967295"/>
          </p:nvPr>
        </p:nvSpPr>
        <p:spPr>
          <a:xfrm>
            <a:off x="771400" y="1599588"/>
            <a:ext cx="49713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2600" b="1" dirty="0">
                <a:solidFill>
                  <a:srgbClr val="1C4259"/>
                </a:solidFill>
                <a:latin typeface="Montserrat"/>
                <a:ea typeface="Montserrat"/>
                <a:cs typeface="Montserrat"/>
                <a:sym typeface="Montserrat"/>
              </a:rPr>
              <a:t>I primi passi…</a:t>
            </a:r>
            <a:endParaRPr sz="2700" b="1" i="0" u="none" strike="noStrike" cap="none" dirty="0">
              <a:solidFill>
                <a:srgbClr val="1C42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528796f06_4_30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9" name="Google Shape;259;g32528796f06_4_30"/>
          <p:cNvSpPr txBox="1">
            <a:spLocks noGrp="1"/>
          </p:cNvSpPr>
          <p:nvPr>
            <p:ph type="title"/>
          </p:nvPr>
        </p:nvSpPr>
        <p:spPr>
          <a:xfrm>
            <a:off x="1665001" y="207475"/>
            <a:ext cx="64962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Aggiunta del pacchetto</a:t>
            </a:r>
            <a:endParaRPr/>
          </a:p>
        </p:txBody>
      </p:sp>
      <p:sp>
        <p:nvSpPr>
          <p:cNvPr id="260" name="Google Shape;260;g32528796f06_4_30"/>
          <p:cNvSpPr txBox="1">
            <a:spLocks noGrp="1"/>
          </p:cNvSpPr>
          <p:nvPr>
            <p:ph type="subTitle" idx="4294967295"/>
          </p:nvPr>
        </p:nvSpPr>
        <p:spPr>
          <a:xfrm>
            <a:off x="450000" y="2146125"/>
            <a:ext cx="52755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volta scelta la camera, l’utente visualizzerà una schermata che gli consentirà di applicare un pacchetto alla sua prenotazione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1" name="Google Shape;261;g32528796f06_4_30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2" name="Google Shape;262;g32528796f06_4_30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" name="Google Shape;263;g32528796f06_4_30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4" name="Google Shape;264;g32528796f06_4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265" name="Google Shape;265;g32528796f06_4_30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6" name="Google Shape;266;g32528796f06_4_30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32528796f06_4_30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8" name="Google Shape;268;g32528796f06_4_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3037" y="131377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269" name="Google Shape;269;g32528796f06_4_30"/>
          <p:cNvSpPr txBox="1">
            <a:spLocks noGrp="1"/>
          </p:cNvSpPr>
          <p:nvPr>
            <p:ph type="subTitle" idx="4294967295"/>
          </p:nvPr>
        </p:nvSpPr>
        <p:spPr>
          <a:xfrm>
            <a:off x="450000" y="4220075"/>
            <a:ext cx="52755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Tutte le informazioni riguardanti i pacchetti e la loro utilità saranno a disposizione dell’utente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" name="Google Shape;270;g32528796f06_4_30"/>
          <p:cNvSpPr/>
          <p:nvPr/>
        </p:nvSpPr>
        <p:spPr>
          <a:xfrm>
            <a:off x="8538231" y="3657828"/>
            <a:ext cx="4878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2528796f06_4_45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" name="Google Shape;277;g32528796f06_4_45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Pagamento</a:t>
            </a:r>
            <a:endParaRPr/>
          </a:p>
        </p:txBody>
      </p:sp>
      <p:sp>
        <p:nvSpPr>
          <p:cNvPr id="278" name="Google Shape;278;g32528796f06_4_45"/>
          <p:cNvSpPr txBox="1">
            <a:spLocks noGrp="1"/>
          </p:cNvSpPr>
          <p:nvPr>
            <p:ph type="subTitle" idx="4294967295"/>
          </p:nvPr>
        </p:nvSpPr>
        <p:spPr>
          <a:xfrm>
            <a:off x="347300" y="2560350"/>
            <a:ext cx="49248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Infine verrà mostrata la schermata Pagamento, comprensiva di tutti i dati riguardanti la prenotazione oltre al metodo di pagamento che, qualora non fosse già registrato, potrà essere inserito cliccando il tasto “Registra carta”.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9" name="Google Shape;279;g32528796f06_4_45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0" name="Google Shape;280;g32528796f06_4_45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" name="Google Shape;281;g32528796f06_4_45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2" name="Google Shape;282;g32528796f06_4_45"/>
          <p:cNvPicPr preferRelativeResize="0"/>
          <p:nvPr/>
        </p:nvPicPr>
        <p:blipFill>
          <a:blip r:embed="rId4"/>
          <a:srcRect/>
          <a:stretch/>
        </p:blipFill>
        <p:spPr>
          <a:xfrm>
            <a:off x="9126687" y="1319828"/>
            <a:ext cx="2184544" cy="4923498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283" name="Google Shape;283;g32528796f06_4_45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" name="Google Shape;284;g32528796f06_4_45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32528796f06_4_45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6" name="Google Shape;286;g32528796f06_4_45"/>
          <p:cNvPicPr preferRelativeResize="0"/>
          <p:nvPr/>
        </p:nvPicPr>
        <p:blipFill>
          <a:blip r:embed="rId5"/>
          <a:srcRect/>
          <a:stretch/>
        </p:blipFill>
        <p:spPr>
          <a:xfrm>
            <a:off x="6253062" y="1319828"/>
            <a:ext cx="2184544" cy="4923498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287" name="Google Shape;287;g32528796f06_4_45"/>
          <p:cNvSpPr/>
          <p:nvPr/>
        </p:nvSpPr>
        <p:spPr>
          <a:xfrm>
            <a:off x="8538231" y="3657828"/>
            <a:ext cx="4878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32528796f06_4_45"/>
          <p:cNvSpPr txBox="1">
            <a:spLocks noGrp="1"/>
          </p:cNvSpPr>
          <p:nvPr>
            <p:ph type="subTitle" idx="4294967295"/>
          </p:nvPr>
        </p:nvSpPr>
        <p:spPr>
          <a:xfrm>
            <a:off x="409525" y="1470900"/>
            <a:ext cx="49713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2600" b="1">
                <a:solidFill>
                  <a:srgbClr val="1C4259"/>
                </a:solidFill>
                <a:latin typeface="Montserrat"/>
                <a:ea typeface="Montserrat"/>
                <a:cs typeface="Montserrat"/>
                <a:sym typeface="Montserrat"/>
              </a:rPr>
              <a:t>Un ultimo step…</a:t>
            </a:r>
            <a:endParaRPr sz="2700" b="1" i="0" u="none" strike="noStrike" cap="none">
              <a:solidFill>
                <a:srgbClr val="1C42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32528796f06_4_45"/>
          <p:cNvSpPr txBox="1">
            <a:spLocks noGrp="1"/>
          </p:cNvSpPr>
          <p:nvPr>
            <p:ph type="subTitle" idx="4294967295"/>
          </p:nvPr>
        </p:nvSpPr>
        <p:spPr>
          <a:xfrm>
            <a:off x="1677750" y="5199075"/>
            <a:ext cx="3915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volta fatto ciò, sarà possibile prenotare la camera cliccando “Acquista.”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528796f06_4_75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4" name="Google Shape;314;g32528796f06_4_75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Storico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g32528796f06_4_75"/>
          <p:cNvSpPr txBox="1">
            <a:spLocks noGrp="1"/>
          </p:cNvSpPr>
          <p:nvPr>
            <p:ph type="subTitle" idx="4294967295"/>
          </p:nvPr>
        </p:nvSpPr>
        <p:spPr>
          <a:xfrm>
            <a:off x="771400" y="2009251"/>
            <a:ext cx="5629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 Storico, accessibile dal menu in basso, permette all’utente di visualizzare tutte le sue prenotazioni, presenti e passate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6" name="Google Shape;316;g32528796f06_4_75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7" name="Google Shape;317;g32528796f06_4_75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8" name="Google Shape;318;g32528796f06_4_75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9" name="Google Shape;319;g32528796f06_4_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377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320" name="Google Shape;320;g32528796f06_4_75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" name="Google Shape;321;g32528796f06_4_75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g32528796f06_4_75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3" name="Google Shape;323;g32528796f06_4_75"/>
          <p:cNvSpPr txBox="1">
            <a:spLocks noGrp="1"/>
          </p:cNvSpPr>
          <p:nvPr>
            <p:ph type="subTitle" idx="4294967295"/>
          </p:nvPr>
        </p:nvSpPr>
        <p:spPr>
          <a:xfrm>
            <a:off x="771400" y="3811025"/>
            <a:ext cx="5629500" cy="15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particolare ogni prenotazione è composta da: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Tipologia della camera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Tipo di pacchetto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date di check-in e check-out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50f85007a_0_0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0" name="Google Shape;330;g2a50f85007a_0_0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Storico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2a50f85007a_0_0"/>
          <p:cNvSpPr txBox="1">
            <a:spLocks noGrp="1"/>
          </p:cNvSpPr>
          <p:nvPr>
            <p:ph type="subTitle" idx="4294967295"/>
          </p:nvPr>
        </p:nvSpPr>
        <p:spPr>
          <a:xfrm>
            <a:off x="512800" y="2943238"/>
            <a:ext cx="5166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l’utente non ha ancora effettuato una prenotazione, la schermata mostrerà un pop-up per evidenziare l’assenza di prenotazioni da mostrare a schermo.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2" name="Google Shape;332;g2a50f85007a_0_0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33" name="Google Shape;333;g2a50f85007a_0_0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4" name="Google Shape;334;g2a50f85007a_0_0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5" name="Google Shape;335;g2a50f85007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377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336" name="Google Shape;336;g2a50f85007a_0_0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7" name="Google Shape;337;g2a50f85007a_0_0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g2a50f85007a_0_0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g2a50f85007a_0_0"/>
          <p:cNvSpPr txBox="1">
            <a:spLocks noGrp="1"/>
          </p:cNvSpPr>
          <p:nvPr>
            <p:ph type="subTitle" idx="4294967295"/>
          </p:nvPr>
        </p:nvSpPr>
        <p:spPr>
          <a:xfrm>
            <a:off x="512800" y="1573525"/>
            <a:ext cx="64518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2600" b="1">
                <a:solidFill>
                  <a:srgbClr val="1C4259"/>
                </a:solidFill>
                <a:latin typeface="Montserrat"/>
                <a:ea typeface="Montserrat"/>
                <a:cs typeface="Montserrat"/>
                <a:sym typeface="Montserrat"/>
              </a:rPr>
              <a:t>Non hai ancora una prenotazione?</a:t>
            </a:r>
            <a:endParaRPr sz="2700" b="1" i="0" u="none" strike="noStrike" cap="none">
              <a:solidFill>
                <a:srgbClr val="1C42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2a50f85007a_0_0"/>
          <p:cNvSpPr txBox="1">
            <a:spLocks noGrp="1"/>
          </p:cNvSpPr>
          <p:nvPr>
            <p:ph type="subTitle" idx="4294967295"/>
          </p:nvPr>
        </p:nvSpPr>
        <p:spPr>
          <a:xfrm>
            <a:off x="2813175" y="4750775"/>
            <a:ext cx="5166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volta cliccato il tasto “Ok”, l’utente verrà rispedito alla Home.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528796f06_4_104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7" name="Google Shape;347;g32528796f06_4_104"/>
          <p:cNvSpPr txBox="1">
            <a:spLocks noGrp="1"/>
          </p:cNvSpPr>
          <p:nvPr>
            <p:ph type="title"/>
          </p:nvPr>
        </p:nvSpPr>
        <p:spPr>
          <a:xfrm>
            <a:off x="1551226" y="207475"/>
            <a:ext cx="63930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Dettagli prenotazione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32528796f06_4_104"/>
          <p:cNvSpPr txBox="1">
            <a:spLocks noGrp="1"/>
          </p:cNvSpPr>
          <p:nvPr>
            <p:ph type="subTitle" idx="4294967295"/>
          </p:nvPr>
        </p:nvSpPr>
        <p:spPr>
          <a:xfrm>
            <a:off x="450000" y="1978200"/>
            <a:ext cx="4666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invece l’utente ha effettuato una prenotazione, basterà cliccare su di essa per visualizzarne i dettagli completi.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9" name="Google Shape;349;g32528796f06_4_104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50" name="Google Shape;350;g32528796f06_4_104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g32528796f06_4_104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2" name="Google Shape;352;g32528796f06_4_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3024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353" name="Google Shape;353;g32528796f06_4_104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4" name="Google Shape;354;g32528796f06_4_104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32528796f06_4_104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6" name="Google Shape;356;g32528796f06_4_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6687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pic>
        <p:nvPicPr>
          <p:cNvPr id="357" name="Google Shape;357;g32528796f06_4_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32325" y="1875326"/>
            <a:ext cx="1357800" cy="978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32528796f06_4_104"/>
          <p:cNvSpPr txBox="1">
            <a:spLocks noGrp="1"/>
          </p:cNvSpPr>
          <p:nvPr>
            <p:ph type="subTitle" idx="4294967295"/>
          </p:nvPr>
        </p:nvSpPr>
        <p:spPr>
          <a:xfrm>
            <a:off x="450000" y="4127000"/>
            <a:ext cx="4666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 questa schermata sarà inoltre possibile cancellare una prenotazione qualora la data di check-in sia a minimo 3 giorni dalla data corrente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528796f06_4_154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g32528796f06_4_154"/>
          <p:cNvSpPr txBox="1">
            <a:spLocks noGrp="1"/>
          </p:cNvSpPr>
          <p:nvPr>
            <p:ph type="title"/>
          </p:nvPr>
        </p:nvSpPr>
        <p:spPr>
          <a:xfrm>
            <a:off x="1592576" y="207475"/>
            <a:ext cx="64032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Cancella prenotazione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g32528796f06_4_154"/>
          <p:cNvSpPr txBox="1">
            <a:spLocks noGrp="1"/>
          </p:cNvSpPr>
          <p:nvPr>
            <p:ph type="subTitle" idx="4294967295"/>
          </p:nvPr>
        </p:nvSpPr>
        <p:spPr>
          <a:xfrm>
            <a:off x="450000" y="2164375"/>
            <a:ext cx="5629500" cy="29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volta cliccato il tasto “Cancella prenotazione”, l’utente visualizzerà a schermo un pop-up che lo avviserà che tale operazione è irreversibile.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Cliccando “Conferma” la prenotazione verrà annullata e l’utente verrà indirizzato sulla schermata Home.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7" name="Google Shape;367;g32528796f06_4_154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8" name="Google Shape;368;g32528796f06_4_154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9" name="Google Shape;369;g32528796f06_4_154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70" name="Google Shape;370;g32528796f06_4_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3049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371" name="Google Shape;371;g32528796f06_4_154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g32528796f06_4_154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g32528796f06_4_154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74" name="Google Shape;374;g32528796f06_4_1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6687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375" name="Google Shape;375;g32528796f06_4_154"/>
          <p:cNvSpPr/>
          <p:nvPr/>
        </p:nvSpPr>
        <p:spPr>
          <a:xfrm>
            <a:off x="8379375" y="4540538"/>
            <a:ext cx="937800" cy="46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528796f06_4_60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6" name="Google Shape;296;g32528796f06_4_60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FAQ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32528796f06_4_60"/>
          <p:cNvSpPr txBox="1">
            <a:spLocks noGrp="1"/>
          </p:cNvSpPr>
          <p:nvPr>
            <p:ph type="subTitle" idx="4294967295"/>
          </p:nvPr>
        </p:nvSpPr>
        <p:spPr>
          <a:xfrm>
            <a:off x="712700" y="3132038"/>
            <a:ext cx="4018500" cy="1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Dal menù sarà possibile accedere alla sezione FAQ che comprende una serie di domande frequenti consultabili dall’utente per ottenere alcune informazioni circa le funzionalità dell’app.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8" name="Google Shape;298;g32528796f06_4_60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9" name="Google Shape;299;g32528796f06_4_60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0" name="Google Shape;300;g32528796f06_4_60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1" name="Google Shape;301;g32528796f06_4_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377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302" name="Google Shape;302;g32528796f06_4_60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g32528796f06_4_60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32528796f06_4_60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5" name="Google Shape;305;g32528796f06_4_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3037" y="131982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306" name="Google Shape;306;g32528796f06_4_60"/>
          <p:cNvSpPr txBox="1">
            <a:spLocks noGrp="1"/>
          </p:cNvSpPr>
          <p:nvPr>
            <p:ph type="subTitle" idx="4294967295"/>
          </p:nvPr>
        </p:nvSpPr>
        <p:spPr>
          <a:xfrm>
            <a:off x="267100" y="1501925"/>
            <a:ext cx="72768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b="1">
                <a:solidFill>
                  <a:srgbClr val="1C4259"/>
                </a:solidFill>
                <a:latin typeface="Montserrat"/>
                <a:ea typeface="Montserrat"/>
                <a:cs typeface="Montserrat"/>
                <a:sym typeface="Montserrat"/>
              </a:rPr>
              <a:t>E per chi ha ulteriori domande…</a:t>
            </a:r>
            <a:endParaRPr sz="2500" b="1" i="0" u="none" strike="noStrike" cap="none">
              <a:solidFill>
                <a:srgbClr val="1C42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32528796f06_4_60"/>
          <p:cNvSpPr/>
          <p:nvPr/>
        </p:nvSpPr>
        <p:spPr>
          <a:xfrm>
            <a:off x="8538231" y="3657828"/>
            <a:ext cx="487800" cy="2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a50f85007a_3_0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0" name="Google Shape;500;g2a50f85007a_3_0"/>
          <p:cNvSpPr txBox="1">
            <a:spLocks noGrp="1"/>
          </p:cNvSpPr>
          <p:nvPr>
            <p:ph type="title"/>
          </p:nvPr>
        </p:nvSpPr>
        <p:spPr>
          <a:xfrm>
            <a:off x="1665001" y="207475"/>
            <a:ext cx="62376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Note Finali</a:t>
            </a:r>
            <a:endParaRPr dirty="0"/>
          </a:p>
        </p:txBody>
      </p:sp>
      <p:sp>
        <p:nvSpPr>
          <p:cNvPr id="501" name="Google Shape;501;g2a50f85007a_3_0"/>
          <p:cNvSpPr txBox="1">
            <a:spLocks noGrp="1"/>
          </p:cNvSpPr>
          <p:nvPr>
            <p:ph type="subTitle" idx="4294967295"/>
          </p:nvPr>
        </p:nvSpPr>
        <p:spPr>
          <a:xfrm>
            <a:off x="771400" y="1805227"/>
            <a:ext cx="9894600" cy="3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800"/>
              <a:buFont typeface="Quattrocento Sans"/>
              <a:buChar char="●"/>
            </a:pPr>
            <a:r>
              <a:rPr lang="it-IT" sz="1800" b="1" dirty="0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L’app implementa un meccanismo di login automatico che entra in azione dopo il primo accesso effettuato dall’utente.</a:t>
            </a:r>
            <a:endParaRPr sz="1800" b="1" dirty="0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800"/>
              <a:buFont typeface="Quattrocento Sans"/>
              <a:buChar char="●"/>
            </a:pPr>
            <a:r>
              <a:rPr lang="it-IT" sz="1800" b="1" dirty="0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L’app implementa un meccanismo di formattazione di alcune tipologie di input (nome, cognome) che corregge in automatico eventuali errori commessi dall’utente (es. la presenza di spazi in eccesso, </a:t>
            </a:r>
            <a:r>
              <a:rPr lang="it-IT" sz="1800" b="1" dirty="0" err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ecc</a:t>
            </a:r>
            <a:r>
              <a:rPr lang="it-IT" sz="1800" b="1" dirty="0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…).</a:t>
            </a:r>
          </a:p>
          <a:p>
            <a:pPr indent="-342900">
              <a:lnSpc>
                <a:spcPct val="150000"/>
              </a:lnSpc>
              <a:buClr>
                <a:srgbClr val="1C4259"/>
              </a:buClr>
              <a:buSzPts val="1800"/>
              <a:buFont typeface="Quattrocento Sans"/>
              <a:buChar char="●"/>
            </a:pPr>
            <a:r>
              <a:rPr lang="it-IT" sz="1800" b="1" dirty="0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presenza di animazioni nelle transizioni tra le schermate dell’app garantisce una certa fluidità durante la navigazione.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800"/>
              <a:buFont typeface="Quattrocento Sans"/>
              <a:buChar char="●"/>
            </a:pPr>
            <a:endParaRPr lang="it-IT" sz="1800" b="1" dirty="0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02" name="Google Shape;502;g2a50f85007a_3_0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03" name="Google Shape;503;g2a50f85007a_3_0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4" name="Google Shape;504;g2a50f85007a_3_0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5" name="Google Shape;505;g2a50f85007a_3_0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" name="Google Shape;506;g2a50f85007a_3_0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g2a50f85007a_3_0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528796f06_4_203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" name="Google Shape;90;g32528796f06_4_203"/>
          <p:cNvSpPr/>
          <p:nvPr/>
        </p:nvSpPr>
        <p:spPr>
          <a:xfrm rot="5400000">
            <a:off x="8423650" y="221425"/>
            <a:ext cx="917400" cy="8895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Google Shape;91;g32528796f06_4_203"/>
          <p:cNvSpPr txBox="1">
            <a:spLocks noGrp="1"/>
          </p:cNvSpPr>
          <p:nvPr>
            <p:ph type="subTitle" idx="4294967295"/>
          </p:nvPr>
        </p:nvSpPr>
        <p:spPr>
          <a:xfrm>
            <a:off x="1799100" y="2869125"/>
            <a:ext cx="4462500" cy="18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si prova ad effettuare il login senza possedere un account o semplicemente inserendo delle credenziali errate, verrà mostrato a schermo un messaggio di errore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2" name="Google Shape;92;g32528796f06_4_203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3" name="Google Shape;93;g32528796f06_4_203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4" name="Google Shape;94;g32528796f06_4_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3765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95" name="Google Shape;95;g32528796f06_4_203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/>
          </a:p>
        </p:txBody>
      </p:sp>
      <p:sp>
        <p:nvSpPr>
          <p:cNvPr id="96" name="Google Shape;96;g32528796f06_4_203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" name="Google Shape;97;g32528796f06_4_203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g32528796f06_4_203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" name="Google Shape;99;g32528796f06_4_203"/>
          <p:cNvSpPr/>
          <p:nvPr/>
        </p:nvSpPr>
        <p:spPr>
          <a:xfrm rot="2500998">
            <a:off x="9042144" y="4557914"/>
            <a:ext cx="487660" cy="2475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528796f06_0_13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g32528796f06_0_13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Registrazione</a:t>
            </a:r>
            <a:endParaRPr/>
          </a:p>
        </p:txBody>
      </p:sp>
      <p:sp>
        <p:nvSpPr>
          <p:cNvPr id="107" name="Google Shape;107;g32528796f06_0_13"/>
          <p:cNvSpPr txBox="1">
            <a:spLocks noGrp="1"/>
          </p:cNvSpPr>
          <p:nvPr>
            <p:ph type="subTitle" idx="4294967295"/>
          </p:nvPr>
        </p:nvSpPr>
        <p:spPr>
          <a:xfrm>
            <a:off x="771400" y="2722048"/>
            <a:ext cx="56295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Quando viene visualizzata la schermata “Registrazione”, l’utente potrà creare un nuovo account compilando tutti i campi del form, una volta fatto ciò basterà cliccare il tasto “Registrati” in fondo alla pagina.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8" name="Google Shape;108;g32528796f06_0_13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9" name="Google Shape;109;g32528796f06_0_13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Google Shape;110;g32528796f06_0_13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1" name="Google Shape;111;g32528796f06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9815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112" name="Google Shape;112;g32528796f06_0_13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" name="Google Shape;113;g32528796f06_0_13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g32528796f06_0_13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528796f06_4_186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1" name="Google Shape;121;g32528796f06_4_186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Registrazione</a:t>
            </a:r>
            <a:endParaRPr/>
          </a:p>
        </p:txBody>
      </p:sp>
      <p:pic>
        <p:nvPicPr>
          <p:cNvPr id="122" name="Google Shape;122;g32528796f06_4_186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" name="Google Shape;123;g32528796f06_4_186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" name="Google Shape;124;g32528796f06_4_186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5" name="Google Shape;125;g32528796f06_4_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377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126" name="Google Shape;126;g32528796f06_4_186"/>
          <p:cNvSpPr txBox="1">
            <a:spLocks noGrp="1"/>
          </p:cNvSpPr>
          <p:nvPr>
            <p:ph type="subTitle" idx="4294967295"/>
          </p:nvPr>
        </p:nvSpPr>
        <p:spPr>
          <a:xfrm>
            <a:off x="771400" y="3172551"/>
            <a:ext cx="56295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Ogni campo dovrà essere compilato secondo determinati criteri. Qualora questi non venissero rispettati, il campo in questione presenterà un errore, rendendo così impossibile la registrazione.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" name="Google Shape;127;g32528796f06_4_186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" name="Google Shape;128;g32528796f06_4_186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g32528796f06_4_186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" name="Google Shape;130;g32528796f06_4_186"/>
          <p:cNvSpPr/>
          <p:nvPr/>
        </p:nvSpPr>
        <p:spPr>
          <a:xfrm rot="9058572">
            <a:off x="10269731" y="3368466"/>
            <a:ext cx="487867" cy="247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32528796f06_4_186"/>
          <p:cNvSpPr txBox="1">
            <a:spLocks noGrp="1"/>
          </p:cNvSpPr>
          <p:nvPr>
            <p:ph type="subTitle" idx="4294967295"/>
          </p:nvPr>
        </p:nvSpPr>
        <p:spPr>
          <a:xfrm>
            <a:off x="316275" y="1923675"/>
            <a:ext cx="8455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2200" b="1">
                <a:solidFill>
                  <a:srgbClr val="1C4259"/>
                </a:solidFill>
                <a:latin typeface="Montserrat"/>
                <a:ea typeface="Montserrat"/>
                <a:cs typeface="Montserrat"/>
                <a:sym typeface="Montserrat"/>
              </a:rPr>
              <a:t>Non puoi compilare il form senza seguire delle regole!</a:t>
            </a:r>
            <a:endParaRPr sz="2200" b="1" i="0" u="none" strike="noStrike" cap="none">
              <a:solidFill>
                <a:srgbClr val="1C42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528796f06_4_217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" name="Google Shape;138;g32528796f06_4_217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Registrazione</a:t>
            </a:r>
            <a:endParaRPr/>
          </a:p>
        </p:txBody>
      </p:sp>
      <p:pic>
        <p:nvPicPr>
          <p:cNvPr id="139" name="Google Shape;139;g32528796f06_4_217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0" name="Google Shape;140;g32528796f06_4_217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" name="Google Shape;141;g32528796f06_4_217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2" name="Google Shape;142;g32528796f06_4_2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377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143" name="Google Shape;143;g32528796f06_4_217"/>
          <p:cNvSpPr txBox="1">
            <a:spLocks noGrp="1"/>
          </p:cNvSpPr>
          <p:nvPr>
            <p:ph type="subTitle" idx="4294967295"/>
          </p:nvPr>
        </p:nvSpPr>
        <p:spPr>
          <a:xfrm>
            <a:off x="1215600" y="3044626"/>
            <a:ext cx="56295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 è possibile creare due account utilizzando la stessa mail, pertanto, se l’utente prova a registrarsi utilizzando una mail già associata ad un’altro account, verrà mostrato a schermo un messaggio di errore.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g32528796f06_4_217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" name="Google Shape;145;g32528796f06_4_217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g32528796f06_4_217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g32528796f06_4_217"/>
          <p:cNvSpPr/>
          <p:nvPr/>
        </p:nvSpPr>
        <p:spPr>
          <a:xfrm rot="9058572">
            <a:off x="11067281" y="4553391"/>
            <a:ext cx="487867" cy="247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528796f06_0_38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" name="Google Shape;154;g32528796f06_0_38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Registrazione</a:t>
            </a:r>
            <a:endParaRPr/>
          </a:p>
        </p:txBody>
      </p:sp>
      <p:sp>
        <p:nvSpPr>
          <p:cNvPr id="155" name="Google Shape;155;g32528796f06_0_38"/>
          <p:cNvSpPr txBox="1">
            <a:spLocks noGrp="1"/>
          </p:cNvSpPr>
          <p:nvPr>
            <p:ph type="subTitle" idx="4294967295"/>
          </p:nvPr>
        </p:nvSpPr>
        <p:spPr>
          <a:xfrm>
            <a:off x="712550" y="2733302"/>
            <a:ext cx="56295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volta effettuata la registrazione, l’utente tornerà alla schermata precedente ed a schermo verrà mostrato un messaggio che confermerà la riuscita dell’operazione.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6" name="Google Shape;156;g32528796f06_0_38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7" name="Google Shape;157;g32528796f06_0_38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" name="Google Shape;158;g32528796f06_0_38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9" name="Google Shape;159;g32528796f06_0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377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160" name="Google Shape;160;g32528796f06_0_38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g32528796f06_0_38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32528796f06_0_38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" name="Google Shape;163;g32528796f06_0_38"/>
          <p:cNvSpPr/>
          <p:nvPr/>
        </p:nvSpPr>
        <p:spPr>
          <a:xfrm rot="2298458">
            <a:off x="8977898" y="4507830"/>
            <a:ext cx="487834" cy="2473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99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528796f06_3_251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" name="Google Shape;170;g32528796f06_3_251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71" name="Google Shape;171;g32528796f06_3_251"/>
          <p:cNvSpPr txBox="1">
            <a:spLocks noGrp="1"/>
          </p:cNvSpPr>
          <p:nvPr>
            <p:ph type="subTitle" idx="4294967295"/>
          </p:nvPr>
        </p:nvSpPr>
        <p:spPr>
          <a:xfrm>
            <a:off x="450000" y="1450225"/>
            <a:ext cx="49713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2600" b="1">
                <a:solidFill>
                  <a:srgbClr val="1C4259"/>
                </a:solidFill>
                <a:latin typeface="Montserrat"/>
                <a:ea typeface="Montserrat"/>
                <a:cs typeface="Montserrat"/>
                <a:sym typeface="Montserrat"/>
              </a:rPr>
              <a:t>Benvenuto in Alpine Hotel!</a:t>
            </a:r>
            <a:endParaRPr sz="2700" b="1" i="0" u="none" strike="noStrike" cap="none">
              <a:solidFill>
                <a:srgbClr val="1C42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g32528796f06_3_251" descr="Immagine che contiene arte, Simmetria, modello, design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3" name="Google Shape;173;g32528796f06_3_251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" name="Google Shape;174;g32528796f06_3_251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5" name="Google Shape;175;g32528796f06_3_2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26687" y="1313778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177" name="Google Shape;177;g32528796f06_3_251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" name="Google Shape;178;g32528796f06_3_251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32528796f06_3_251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" name="Google Shape;180;g32528796f06_3_251"/>
          <p:cNvSpPr txBox="1">
            <a:spLocks noGrp="1"/>
          </p:cNvSpPr>
          <p:nvPr>
            <p:ph type="subTitle" idx="4294967295"/>
          </p:nvPr>
        </p:nvSpPr>
        <p:spPr>
          <a:xfrm>
            <a:off x="450000" y="2555800"/>
            <a:ext cx="51144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volta effettuato il login, verrà visualizzata la schermata Home. Questa è composta da una serie di immagini e descrizioni che daranno all’utente una panoramica dell’hotel.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1" name="Google Shape;181;g32528796f06_3_251"/>
          <p:cNvSpPr txBox="1">
            <a:spLocks noGrp="1"/>
          </p:cNvSpPr>
          <p:nvPr>
            <p:ph type="subTitle" idx="4294967295"/>
          </p:nvPr>
        </p:nvSpPr>
        <p:spPr>
          <a:xfrm>
            <a:off x="3010100" y="4525538"/>
            <a:ext cx="5114400" cy="1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Oltre a ciò, l’utente avrà a disposizione un menù, posto in fondo alla schermata, che potrà usare per spostarsi attraverso le sezioni dell’app, usufruendo di tutte le sue funzionalità.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home 3">
            <a:hlinkClick r:id="" action="ppaction://media"/>
            <a:extLst>
              <a:ext uri="{FF2B5EF4-FFF2-40B4-BE49-F238E27FC236}">
                <a16:creationId xmlns:a16="http://schemas.microsoft.com/office/drawing/2014/main" id="{28CBB5BC-32B6-C056-349F-3C860B730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04696" y="1611597"/>
            <a:ext cx="2028525" cy="43399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528796f06_0_26"/>
          <p:cNvSpPr/>
          <p:nvPr/>
        </p:nvSpPr>
        <p:spPr>
          <a:xfrm>
            <a:off x="771409" y="207472"/>
            <a:ext cx="7666200" cy="917400"/>
          </a:xfrm>
          <a:prstGeom prst="rect">
            <a:avLst/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2" name="Google Shape;382;g32528796f06_0_26"/>
          <p:cNvSpPr txBox="1">
            <a:spLocks noGrp="1"/>
          </p:cNvSpPr>
          <p:nvPr>
            <p:ph type="title"/>
          </p:nvPr>
        </p:nvSpPr>
        <p:spPr>
          <a:xfrm>
            <a:off x="1664997" y="207472"/>
            <a:ext cx="4730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Profilo</a:t>
            </a:r>
            <a:endParaRPr/>
          </a:p>
        </p:txBody>
      </p:sp>
      <p:sp>
        <p:nvSpPr>
          <p:cNvPr id="383" name="Google Shape;383;g32528796f06_0_26"/>
          <p:cNvSpPr txBox="1">
            <a:spLocks noGrp="1"/>
          </p:cNvSpPr>
          <p:nvPr>
            <p:ph type="subTitle" idx="4294967295"/>
          </p:nvPr>
        </p:nvSpPr>
        <p:spPr>
          <a:xfrm>
            <a:off x="712550" y="1774654"/>
            <a:ext cx="5629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schermata Profilo permette all’utente di visualizzare i dati personali, inseriti al momento della registrazione.</a:t>
            </a:r>
            <a:endParaRPr sz="1600" b="1" i="0" u="none" strike="noStrike" cap="none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4" name="Google Shape;384;g32528796f06_0_26" descr="Immagine che contiene arte, Simmetria, modell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680" y="296112"/>
            <a:ext cx="740075" cy="7400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5" name="Google Shape;385;g32528796f06_0_26"/>
          <p:cNvSpPr/>
          <p:nvPr/>
        </p:nvSpPr>
        <p:spPr>
          <a:xfrm>
            <a:off x="130538" y="207472"/>
            <a:ext cx="582000" cy="9174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6" name="Google Shape;386;g32528796f06_0_26"/>
          <p:cNvSpPr/>
          <p:nvPr/>
        </p:nvSpPr>
        <p:spPr>
          <a:xfrm rot="5400000">
            <a:off x="8418687" y="226373"/>
            <a:ext cx="917400" cy="879600"/>
          </a:xfrm>
          <a:prstGeom prst="triangle">
            <a:avLst>
              <a:gd name="adj" fmla="val 50000"/>
            </a:avLst>
          </a:prstGeom>
          <a:solidFill>
            <a:srgbClr val="1C4259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7" name="Google Shape;387;g32528796f06_0_26" descr="Immagine che contiene testo, elettronica, schermata, multimediale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6687" y="1319815"/>
            <a:ext cx="2184544" cy="4923499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ctr" rotWithShape="0">
              <a:srgbClr val="7F7F7F"/>
            </a:outerShdw>
            <a:reflection stA="0" endPos="65000" dist="101600" dir="5400000" fadeDir="5400012" sy="-100000" algn="bl" rotWithShape="0"/>
          </a:effectLst>
        </p:spPr>
      </p:pic>
      <p:sp>
        <p:nvSpPr>
          <p:cNvPr id="388" name="Google Shape;388;g32528796f06_0_26"/>
          <p:cNvSpPr txBox="1">
            <a:spLocks noGrp="1"/>
          </p:cNvSpPr>
          <p:nvPr>
            <p:ph type="subTitle" idx="4294967295"/>
          </p:nvPr>
        </p:nvSpPr>
        <p:spPr>
          <a:xfrm>
            <a:off x="771400" y="2917718"/>
            <a:ext cx="5629500" cy="23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schermata presenta anche dei tasti che permettono di: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Modificare i dati personali 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Modificare la password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Aggiungere/rimuovere il metodo di pagamento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Effettuare il logout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1600"/>
              <a:buFont typeface="Quattrocento Sans"/>
              <a:buChar char="●"/>
            </a:pPr>
            <a:r>
              <a:rPr lang="it-IT" sz="1600" b="1">
                <a:solidFill>
                  <a:srgbClr val="1C42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Cancellare l’account</a:t>
            </a:r>
            <a:endParaRPr sz="1600" b="1">
              <a:solidFill>
                <a:srgbClr val="1C42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9" name="Google Shape;389;g32528796f06_0_26"/>
          <p:cNvSpPr/>
          <p:nvPr/>
        </p:nvSpPr>
        <p:spPr>
          <a:xfrm>
            <a:off x="2885975" y="6438275"/>
            <a:ext cx="91893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0" name="Google Shape;390;g32528796f06_0_26"/>
          <p:cNvSpPr txBox="1">
            <a:spLocks noGrp="1"/>
          </p:cNvSpPr>
          <p:nvPr>
            <p:ph type="title"/>
          </p:nvPr>
        </p:nvSpPr>
        <p:spPr>
          <a:xfrm>
            <a:off x="771401" y="6103150"/>
            <a:ext cx="67725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it-IT" sz="2300" b="1">
                <a:solidFill>
                  <a:srgbClr val="699EBF"/>
                </a:solidFill>
                <a:latin typeface="Montserrat"/>
                <a:ea typeface="Montserrat"/>
                <a:cs typeface="Montserrat"/>
                <a:sym typeface="Montserrat"/>
              </a:rPr>
              <a:t>Alpine Hotel</a:t>
            </a:r>
            <a:endParaRPr sz="2300" b="1">
              <a:solidFill>
                <a:srgbClr val="699E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g32528796f06_0_26"/>
          <p:cNvSpPr/>
          <p:nvPr/>
        </p:nvSpPr>
        <p:spPr>
          <a:xfrm>
            <a:off x="72800" y="6438250"/>
            <a:ext cx="639900" cy="247200"/>
          </a:xfrm>
          <a:prstGeom prst="rect">
            <a:avLst/>
          </a:prstGeom>
          <a:solidFill>
            <a:srgbClr val="699EBF"/>
          </a:solidFill>
          <a:ln>
            <a:noFill/>
          </a:ln>
          <a:effectLst>
            <a:outerShdw blurRad="50800" dist="28575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2" name="Google Shape;392;g32528796f06_0_26"/>
          <p:cNvSpPr txBox="1">
            <a:spLocks noGrp="1"/>
          </p:cNvSpPr>
          <p:nvPr>
            <p:ph type="subTitle" idx="4294967295"/>
          </p:nvPr>
        </p:nvSpPr>
        <p:spPr>
          <a:xfrm>
            <a:off x="5240775" y="5660950"/>
            <a:ext cx="49713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259"/>
              </a:buClr>
              <a:buSzPts val="2400"/>
              <a:buFont typeface="Montserrat"/>
              <a:buNone/>
            </a:pPr>
            <a:r>
              <a:rPr lang="it-IT" sz="2600" b="1">
                <a:solidFill>
                  <a:srgbClr val="1C4259"/>
                </a:solidFill>
                <a:latin typeface="Montserrat"/>
                <a:ea typeface="Montserrat"/>
                <a:cs typeface="Montserrat"/>
                <a:sym typeface="Montserrat"/>
              </a:rPr>
              <a:t>Nello specifico…</a:t>
            </a:r>
            <a:endParaRPr sz="2700" b="1" i="0" u="none" strike="noStrike" cap="none">
              <a:solidFill>
                <a:srgbClr val="1C42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1301</Words>
  <Application>Microsoft Office PowerPoint</Application>
  <PresentationFormat>Widescreen</PresentationFormat>
  <Paragraphs>147</Paragraphs>
  <Slides>27</Slides>
  <Notes>27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Montserrat</vt:lpstr>
      <vt:lpstr>Calibri</vt:lpstr>
      <vt:lpstr>Quattrocento Sans</vt:lpstr>
      <vt:lpstr>Simple Light</vt:lpstr>
      <vt:lpstr>Alpine Hotel</vt:lpstr>
      <vt:lpstr>Login</vt:lpstr>
      <vt:lpstr>Login</vt:lpstr>
      <vt:lpstr>Registrazione</vt:lpstr>
      <vt:lpstr>Registrazione</vt:lpstr>
      <vt:lpstr>Registrazione</vt:lpstr>
      <vt:lpstr>Registrazione</vt:lpstr>
      <vt:lpstr>Home</vt:lpstr>
      <vt:lpstr>Profilo</vt:lpstr>
      <vt:lpstr>Modifica dati</vt:lpstr>
      <vt:lpstr>Modifica password</vt:lpstr>
      <vt:lpstr>Metodo di Pagamento</vt:lpstr>
      <vt:lpstr>Metodo di Pagamento</vt:lpstr>
      <vt:lpstr>Logout</vt:lpstr>
      <vt:lpstr>Cancella account</vt:lpstr>
      <vt:lpstr>Prenota: Selezione date</vt:lpstr>
      <vt:lpstr>Prenota: Selezione date</vt:lpstr>
      <vt:lpstr>Selezione Camere</vt:lpstr>
      <vt:lpstr>Dettagli Camera</vt:lpstr>
      <vt:lpstr>Aggiunta del pacchetto</vt:lpstr>
      <vt:lpstr>Pagamento</vt:lpstr>
      <vt:lpstr>Storico</vt:lpstr>
      <vt:lpstr>Storico</vt:lpstr>
      <vt:lpstr>Dettagli prenotazione</vt:lpstr>
      <vt:lpstr>Cancella prenotazione</vt:lpstr>
      <vt:lpstr>FAQ</vt:lpstr>
      <vt:lpstr>Note Finali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ANDREA FALETRA</dc:creator>
  <cp:lastModifiedBy>ANDREA FALETRA</cp:lastModifiedBy>
  <cp:revision>3</cp:revision>
  <dcterms:created xsi:type="dcterms:W3CDTF">2025-01-13T15:16:28Z</dcterms:created>
  <dcterms:modified xsi:type="dcterms:W3CDTF">2025-01-28T17:31:15Z</dcterms:modified>
</cp:coreProperties>
</file>